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76" r:id="rId2"/>
    <p:sldId id="270" r:id="rId3"/>
    <p:sldId id="282" r:id="rId4"/>
    <p:sldId id="283" r:id="rId5"/>
    <p:sldId id="271" r:id="rId6"/>
    <p:sldId id="267" r:id="rId7"/>
  </p:sldIdLst>
  <p:sldSz cx="9144000" cy="5143500" type="screen16x9"/>
  <p:notesSz cx="7023100" cy="93091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Georgia Pro Light" panose="02040302050405020303" pitchFamily="18" charset="0"/>
      <p:regular r:id="rId14"/>
      <p: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91">
          <p15:clr>
            <a:srgbClr val="A4A3A4"/>
          </p15:clr>
        </p15:guide>
        <p15:guide id="2" orient="horz" pos="2990">
          <p15:clr>
            <a:srgbClr val="A4A3A4"/>
          </p15:clr>
        </p15:guide>
        <p15:guide id="3" orient="horz" pos="899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orient="horz" pos="684" userDrawn="1">
          <p15:clr>
            <a:srgbClr val="A4A3A4"/>
          </p15:clr>
        </p15:guide>
        <p15:guide id="6" pos="5549">
          <p15:clr>
            <a:srgbClr val="A4A3A4"/>
          </p15:clr>
        </p15:guide>
        <p15:guide id="7" pos="2882">
          <p15:clr>
            <a:srgbClr val="A4A3A4"/>
          </p15:clr>
        </p15:guide>
        <p15:guide id="8" pos="202">
          <p15:clr>
            <a:srgbClr val="A4A3A4"/>
          </p15:clr>
        </p15:guide>
        <p15:guide id="9" pos="4219">
          <p15:clr>
            <a:srgbClr val="A4A3A4"/>
          </p15:clr>
        </p15:guide>
        <p15:guide id="10" pos="3104">
          <p15:clr>
            <a:srgbClr val="A4A3A4"/>
          </p15:clr>
        </p15:guide>
        <p15:guide id="11" pos="2682">
          <p15:clr>
            <a:srgbClr val="A4A3A4"/>
          </p15:clr>
        </p15:guide>
        <p15:guide id="12" pos="99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001C"/>
    <a:srgbClr val="54585A"/>
    <a:srgbClr val="9EA2A2"/>
    <a:srgbClr val="5F6062"/>
    <a:srgbClr val="424242"/>
    <a:srgbClr val="73AFB6"/>
    <a:srgbClr val="73AF55"/>
    <a:srgbClr val="DB091C"/>
    <a:srgbClr val="002D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69" autoAdjust="0"/>
    <p:restoredTop sz="54450" autoAdjust="0"/>
  </p:normalViewPr>
  <p:slideViewPr>
    <p:cSldViewPr snapToGrid="0" snapToObjects="1">
      <p:cViewPr varScale="1">
        <p:scale>
          <a:sx n="60" d="100"/>
          <a:sy n="60" d="100"/>
        </p:scale>
        <p:origin x="1776" y="17"/>
      </p:cViewPr>
      <p:guideLst>
        <p:guide orient="horz" pos="3191"/>
        <p:guide orient="horz" pos="2990"/>
        <p:guide orient="horz" pos="899"/>
        <p:guide orient="horz" pos="368"/>
        <p:guide orient="horz" pos="684"/>
        <p:guide pos="5549"/>
        <p:guide pos="2882"/>
        <p:guide pos="202"/>
        <p:guide pos="4219"/>
        <p:guide pos="3104"/>
        <p:guide pos="2682"/>
        <p:guide pos="99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758C1689-538F-8E40-B75C-43A8463C0CF3}" type="datetimeFigureOut">
              <a:rPr lang="en-US" smtClean="0"/>
              <a:t>4/24/2023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5E5CFDAB-82E0-D844-A597-1375485DF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325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8A8CF18A-D50A-5449-86F1-896D3E722AEB}" type="datetimeFigureOut">
              <a:rPr lang="en-US" smtClean="0"/>
              <a:t>4/24/2023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8500"/>
            <a:ext cx="62039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EB3DA8EE-BE46-464A-B9ED-639C808FE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75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877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Mental health and substance dependence are significant issues worldwide, and early identification of these conditions can greatly impact treatment outcomes. Machine learning can be a valuable tool in this regard, providing clinicians and researchers with insights to faster understand and diagnose these disorders.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48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criteria for treatment completion/success (i.e., the outcome of interest) and duration for other types of services (e.g., 24-hour inpatient, detoxification-only) and outpatient services are often very different</a:t>
            </a:r>
          </a:p>
          <a:p>
            <a:endParaRPr lang="en-US" dirty="0"/>
          </a:p>
          <a:p>
            <a:r>
              <a:rPr lang="en-US" altLang="zh-CN" dirty="0"/>
              <a:t>S</a:t>
            </a:r>
            <a:r>
              <a:rPr lang="en-US" dirty="0"/>
              <a:t>plit the dataset into training and testing sets, with 70% of the data used for training the models and 30% for testing their performance.</a:t>
            </a:r>
          </a:p>
          <a:p>
            <a:endParaRPr lang="en-US" dirty="0"/>
          </a:p>
          <a:p>
            <a:r>
              <a:rPr lang="en-US" dirty="0"/>
              <a:t>Performance metrics such as accuracy, precision, recall, and F1 score were used to evaluate and compare the performance of the models.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196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678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30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77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9144001" cy="51435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9144000" cy="51435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954412"/>
            <a:ext cx="9144000" cy="543049"/>
          </a:xfrm>
          <a:prstGeom prst="rect">
            <a:avLst/>
          </a:prstGeom>
        </p:spPr>
        <p:txBody>
          <a:bodyPr/>
          <a:lstStyle>
            <a:lvl1pPr>
              <a:defRPr sz="5000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2500263"/>
            <a:ext cx="9144000" cy="82232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1800" dirty="0"/>
              <a:t>DEPARTMENT OR SUBTITLE</a:t>
            </a:r>
          </a:p>
          <a:p>
            <a:r>
              <a:rPr lang="en-US" sz="18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578" y="3913034"/>
            <a:ext cx="3434841" cy="83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029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9144000" cy="4779168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14256" y="840664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50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4/24/2023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139938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14256" y="840664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50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4/24/2023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1180058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1" y="0"/>
            <a:ext cx="9144001" cy="51435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9144000" cy="51435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70" y="1950706"/>
            <a:ext cx="5118055" cy="124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4446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1" y="0"/>
            <a:ext cx="9144001" cy="51435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70" y="1950706"/>
            <a:ext cx="5118055" cy="124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94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2371988"/>
            <a:ext cx="9144000" cy="2782206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16322" y="2662273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48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41489" y="4384549"/>
            <a:ext cx="8315851" cy="4570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400" kern="500" spc="24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175" y="2333419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20675" y="584200"/>
            <a:ext cx="3665627" cy="88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90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6322" y="2207832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48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41489" y="3849351"/>
            <a:ext cx="8315851" cy="4570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400" kern="500" spc="24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75" y="4398000"/>
            <a:ext cx="2032107" cy="3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7776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4/24/2023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2990419" y="4814165"/>
            <a:ext cx="3163159" cy="612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Predict Types of Mental Disorders &amp; Substance Dependence Using ML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24416" y="202610"/>
            <a:ext cx="8324645" cy="394288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chemeClr val="tx1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24416" y="788979"/>
            <a:ext cx="6257925" cy="1828800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276122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572000" y="596898"/>
            <a:ext cx="4572000" cy="413821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24416" y="202609"/>
            <a:ext cx="8324645" cy="39428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5F6062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4/24/2023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24416" y="781050"/>
            <a:ext cx="6257925" cy="208520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21093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9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596898"/>
            <a:ext cx="4572000" cy="413821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24416" y="202609"/>
            <a:ext cx="8324645" cy="39428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5F6062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4/24/2023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4815282" y="774693"/>
            <a:ext cx="4074718" cy="2091562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878329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6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4792905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24416" y="202610"/>
            <a:ext cx="8324645" cy="394288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800" baseline="0">
                <a:solidFill>
                  <a:schemeClr val="bg1"/>
                </a:solidFill>
              </a:defRPr>
            </a:lvl2pPr>
            <a:lvl3pPr marL="398463" indent="-17145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400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4/24/2023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23838" y="767299"/>
            <a:ext cx="5113337" cy="190208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176600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351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0253" y="3206125"/>
            <a:ext cx="8229600" cy="857250"/>
          </a:xfrm>
          <a:prstGeom prst="rect">
            <a:avLst/>
          </a:prstGeom>
        </p:spPr>
        <p:txBody>
          <a:bodyPr vert="horz"/>
          <a:lstStyle>
            <a:lvl1pPr algn="l">
              <a:defRPr sz="5400"/>
            </a:lvl1pPr>
          </a:lstStyle>
          <a:p>
            <a:pPr>
              <a:lnSpc>
                <a:spcPct val="80000"/>
              </a:lnSpc>
            </a:pPr>
            <a:r>
              <a:rPr lang="en-US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4/24/2023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56945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2371988"/>
            <a:ext cx="9144000" cy="2771512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175" y="2333419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14255" y="562085"/>
            <a:ext cx="831585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4000" b="1" dirty="0">
                <a:solidFill>
                  <a:srgbClr val="54585A"/>
                </a:solidFill>
              </a:rPr>
              <a:t>Divider Slide 1</a:t>
            </a:r>
            <a:br>
              <a:rPr lang="en-US" sz="4000" b="1" dirty="0">
                <a:solidFill>
                  <a:srgbClr val="54585A"/>
                </a:solidFill>
              </a:rPr>
            </a:br>
            <a:r>
              <a:rPr lang="en-US" sz="4000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4/24/2023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74891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9911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9" r:id="rId3"/>
    <p:sldLayoutId id="2147483650" r:id="rId4"/>
    <p:sldLayoutId id="2147483655" r:id="rId5"/>
    <p:sldLayoutId id="2147483666" r:id="rId6"/>
    <p:sldLayoutId id="2147483665" r:id="rId7"/>
    <p:sldLayoutId id="2147483660" r:id="rId8"/>
    <p:sldLayoutId id="2147483668" r:id="rId9"/>
    <p:sldLayoutId id="2147483661" r:id="rId10"/>
    <p:sldLayoutId id="2147483667" r:id="rId11"/>
    <p:sldLayoutId id="2147483662" r:id="rId12"/>
    <p:sldLayoutId id="2147483669" r:id="rId13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51421" y="3715789"/>
            <a:ext cx="8315851" cy="457076"/>
          </a:xfrm>
        </p:spPr>
        <p:txBody>
          <a:bodyPr/>
          <a:lstStyle/>
          <a:p>
            <a:r>
              <a:rPr lang="en-US" dirty="0"/>
              <a:t>Evan Qian	|    04/24/2023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322" y="2125640"/>
            <a:ext cx="8507885" cy="592622"/>
          </a:xfrm>
        </p:spPr>
        <p:txBody>
          <a:bodyPr/>
          <a:lstStyle/>
          <a:p>
            <a:r>
              <a:rPr lang="en-US" sz="3200" dirty="0"/>
              <a:t>Predict Types of Mental Disorders &amp; Substance Dependence Using Machine Learning Method</a:t>
            </a:r>
          </a:p>
        </p:txBody>
      </p:sp>
    </p:spTree>
    <p:extLst>
      <p:ext uri="{BB962C8B-B14F-4D97-AF65-F5344CB8AC3E}">
        <p14:creationId xmlns:p14="http://schemas.microsoft.com/office/powerpoint/2010/main" val="3155717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Problem Definition/Formulation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6" y="798916"/>
            <a:ext cx="8452445" cy="3576261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1900" dirty="0"/>
              <a:t>The prediction of mental disorders and substance dependence types is a crucial and challenging task in the field of psychiatry and mental health. </a:t>
            </a:r>
          </a:p>
          <a:p>
            <a:pPr lvl="1"/>
            <a:r>
              <a:rPr lang="en-US" sz="1900" dirty="0"/>
              <a:t>Early and accurate identification of these conditions can help healthcare professionals provide timely and targeted treatment, ultimately improving patient outcomes.</a:t>
            </a:r>
          </a:p>
          <a:p>
            <a:pPr lvl="1"/>
            <a:r>
              <a:rPr lang="en-US" sz="1900" dirty="0"/>
              <a:t>Objective: develop a machine learning-based model that can accurately predict the types of mental disorders and substance dependence by analyzing various features extracted from patient data.</a:t>
            </a:r>
          </a:p>
        </p:txBody>
      </p:sp>
    </p:spTree>
    <p:extLst>
      <p:ext uri="{BB962C8B-B14F-4D97-AF65-F5344CB8AC3E}">
        <p14:creationId xmlns:p14="http://schemas.microsoft.com/office/powerpoint/2010/main" val="1176483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6" y="798916"/>
            <a:ext cx="8452445" cy="3635924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1800" dirty="0"/>
              <a:t>Data: Treatment Episode Dataset Discharge (TEDS-D) datasets from the U.S. Substance Abuse and Mental Health Services Administration (SAMHSA) from 2018 to 2020</a:t>
            </a:r>
          </a:p>
          <a:p>
            <a:pPr lvl="1"/>
            <a:r>
              <a:rPr lang="en-US" sz="1800" dirty="0"/>
              <a:t>TEDS-D includes all admissions/discharges rather than individuals.</a:t>
            </a:r>
          </a:p>
          <a:p>
            <a:pPr lvl="2"/>
            <a:r>
              <a:rPr lang="en-US" sz="1400" dirty="0"/>
              <a:t>Include only records that indicate the individual had no prior SUD treatment</a:t>
            </a:r>
          </a:p>
          <a:p>
            <a:pPr lvl="2"/>
            <a:r>
              <a:rPr lang="en-US" sz="1400" dirty="0"/>
              <a:t>It is known that racial and ethnic minorities vary in their treatment access and success levels </a:t>
            </a:r>
            <a:r>
              <a:rPr lang="en-US" sz="1400" dirty="0">
                <a:sym typeface="Wingdings" panose="05000000000000000000" pitchFamily="2" charset="2"/>
              </a:rPr>
              <a:t> </a:t>
            </a:r>
            <a:r>
              <a:rPr lang="en-US" sz="1400" dirty="0"/>
              <a:t>Restrict analysis on Race/Ethnicity (Asian) </a:t>
            </a:r>
          </a:p>
          <a:p>
            <a:pPr lvl="2"/>
            <a:r>
              <a:rPr lang="en-US" sz="1400" dirty="0"/>
              <a:t>Focused on outpatient service settings</a:t>
            </a:r>
            <a:endParaRPr lang="en-US" sz="1800" dirty="0"/>
          </a:p>
          <a:p>
            <a:pPr lvl="1"/>
            <a:r>
              <a:rPr lang="en-US" sz="1800" dirty="0" err="1"/>
              <a:t>DataFrame</a:t>
            </a:r>
            <a:r>
              <a:rPr lang="en-US" sz="1800" dirty="0"/>
              <a:t> Dimension: (4780262, 76) </a:t>
            </a:r>
            <a:r>
              <a:rPr lang="en-US" sz="1800" dirty="0">
                <a:sym typeface="Wingdings" panose="05000000000000000000" pitchFamily="2" charset="2"/>
              </a:rPr>
              <a:t> (8845, 76)</a:t>
            </a:r>
          </a:p>
          <a:p>
            <a:pPr lvl="1"/>
            <a:r>
              <a:rPr lang="en-US" sz="1800" dirty="0"/>
              <a:t>Rank the features using Random Forest 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3529120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Visualization and Methodology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5451024" y="671258"/>
            <a:ext cx="4891835" cy="394288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0" lvl="1" indent="0">
              <a:buClr>
                <a:srgbClr val="DB091C"/>
              </a:buClr>
              <a:buNone/>
            </a:pPr>
            <a:r>
              <a:rPr lang="en-US" sz="1400" dirty="0" err="1">
                <a:solidFill>
                  <a:prstClr val="black"/>
                </a:solidFill>
              </a:rPr>
              <a:t>Pairplot</a:t>
            </a:r>
            <a:r>
              <a:rPr lang="en-US" sz="1400" dirty="0">
                <a:solidFill>
                  <a:prstClr val="black"/>
                </a:solidFill>
              </a:rPr>
              <a:t> (13 features: 5 BG + 8 MH )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164C4F0-F247-EB4F-48ED-A182A4D4AFB4}"/>
              </a:ext>
            </a:extLst>
          </p:cNvPr>
          <p:cNvSpPr txBox="1">
            <a:spLocks/>
          </p:cNvSpPr>
          <p:nvPr/>
        </p:nvSpPr>
        <p:spPr>
          <a:xfrm>
            <a:off x="137886" y="646049"/>
            <a:ext cx="3420689" cy="3553574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1800"/>
              </a:spcAft>
              <a:buFontTx/>
              <a:buNone/>
              <a:defRPr sz="1800" b="0" kern="1200" spc="100" baseline="0">
                <a:solidFill>
                  <a:srgbClr val="9EA2A2"/>
                </a:solidFill>
                <a:latin typeface="+mn-lt"/>
                <a:ea typeface="+mn-ea"/>
                <a:cs typeface="+mn-cs"/>
              </a:defRPr>
            </a:lvl1pPr>
            <a:lvl2pPr marL="169863" indent="-169863" algn="l" defTabSz="457200" rtl="0" eaLnBrk="1" latinLnBrk="0" hangingPunct="1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rgbClr val="5F6062"/>
                </a:solidFill>
                <a:latin typeface="+mn-lt"/>
                <a:ea typeface="+mn-ea"/>
                <a:cs typeface="+mn-cs"/>
              </a:defRPr>
            </a:lvl2pPr>
            <a:lvl3pPr marL="398463" indent="-171450" algn="l" defTabSz="457200" rtl="0" eaLnBrk="1" latinLnBrk="0" hangingPunct="1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kern="1200" baseline="0">
                <a:solidFill>
                  <a:srgbClr val="5F606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4242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4242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Model Used: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Random Forest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Logistic Regression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Deep Learning ANN </a:t>
            </a:r>
          </a:p>
          <a:p>
            <a:pPr lvl="1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Results: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RF: Multi-class AUC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en-US" dirty="0">
                <a:solidFill>
                  <a:schemeClr val="tx1"/>
                </a:solidFill>
              </a:rPr>
              <a:t> 0.9109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LR: Multi-class AUC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en-US" dirty="0">
                <a:solidFill>
                  <a:schemeClr val="tx1"/>
                </a:solidFill>
              </a:rPr>
              <a:t> 0.8625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ANN (No Meaningful Results)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BEF637-ED16-D4BF-7E20-F57B0580F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623" y="1025112"/>
            <a:ext cx="3486491" cy="34723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60B38D-58A9-B7CA-9CEE-58C9005C5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154" y="646049"/>
            <a:ext cx="1028359" cy="18118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107DF60-B9D1-6B67-2A19-45D67788C7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4695" y="2457919"/>
            <a:ext cx="1909349" cy="203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42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24416" y="202609"/>
            <a:ext cx="8324645" cy="40171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Text Placeholder 4"/>
          <p:cNvSpPr txBox="1">
            <a:spLocks/>
          </p:cNvSpPr>
          <p:nvPr/>
        </p:nvSpPr>
        <p:spPr>
          <a:xfrm>
            <a:off x="4810553" y="824259"/>
            <a:ext cx="4109030" cy="4666540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1800"/>
              </a:spcAft>
              <a:buFontTx/>
              <a:buNone/>
              <a:defRPr sz="1800" b="0" kern="1200" spc="100" baseline="0">
                <a:solidFill>
                  <a:srgbClr val="9EA2A2"/>
                </a:solidFill>
                <a:latin typeface="+mn-lt"/>
                <a:ea typeface="+mn-ea"/>
                <a:cs typeface="+mn-cs"/>
              </a:defRPr>
            </a:lvl1pPr>
            <a:lvl2pPr marL="169863" indent="-169863" algn="l" defTabSz="457200" rtl="0" eaLnBrk="1" latinLnBrk="0" hangingPunct="1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rgbClr val="5F6062"/>
                </a:solidFill>
                <a:latin typeface="+mn-lt"/>
                <a:ea typeface="+mn-ea"/>
                <a:cs typeface="+mn-cs"/>
              </a:defRPr>
            </a:lvl2pPr>
            <a:lvl3pPr marL="398463" indent="-171450" algn="l" defTabSz="457200" rtl="0" eaLnBrk="1" latinLnBrk="0" hangingPunct="1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kern="1200" baseline="0">
                <a:solidFill>
                  <a:srgbClr val="5F606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4242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4242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Future Works: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Data Quality: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Larger and more representative datasets from different mental conditions.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Personalized Treatment Recommendations: Expanding the scope of the model to include personalized treatment recommendations based on the predicted mental disorder/substance dependence type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Multimodal Data Integration</a:t>
            </a:r>
          </a:p>
          <a:p>
            <a:pPr marL="227013" lvl="2" indent="0">
              <a:spcBef>
                <a:spcPts val="1800"/>
              </a:spcBef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7" y="824258"/>
            <a:ext cx="4347584" cy="3311323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169863" lvl="1" indent="-169863">
              <a:spcBef>
                <a:spcPts val="1800"/>
              </a:spcBef>
              <a:buClr>
                <a:srgbClr val="DB091C"/>
              </a:buClr>
            </a:pPr>
            <a:r>
              <a:rPr lang="en-US" sz="1800" dirty="0"/>
              <a:t>Assumptions:</a:t>
            </a:r>
          </a:p>
          <a:p>
            <a:pPr marL="406401" lvl="2" indent="-169863">
              <a:spcBef>
                <a:spcPts val="1800"/>
              </a:spcBef>
              <a:buClr>
                <a:srgbClr val="DB091C"/>
              </a:buClr>
            </a:pPr>
            <a:r>
              <a:rPr lang="en-US" sz="1400" dirty="0"/>
              <a:t>ANN fails: Insufficient or unbalanced data and Suboptimal hyperparameters</a:t>
            </a:r>
          </a:p>
          <a:p>
            <a:pPr marL="406401" lvl="2" indent="-169863">
              <a:spcBef>
                <a:spcPts val="1800"/>
              </a:spcBef>
              <a:buClr>
                <a:srgbClr val="DB091C"/>
              </a:buClr>
            </a:pPr>
            <a:r>
              <a:rPr lang="en-US" sz="1400" dirty="0"/>
              <a:t>More patient data can improve the score of Multi-class AUC</a:t>
            </a:r>
          </a:p>
          <a:p>
            <a:pPr marL="398463" lvl="2" indent="-171450">
              <a:spcBef>
                <a:spcPts val="1800"/>
              </a:spcBef>
              <a:buClr>
                <a:srgbClr val="DB091C"/>
              </a:buClr>
            </a:pPr>
            <a:r>
              <a:rPr lang="en-US" sz="1400" dirty="0" err="1"/>
              <a:t>RandomForest</a:t>
            </a:r>
            <a:r>
              <a:rPr lang="en-US" sz="1400" dirty="0"/>
              <a:t> Classifier provide the best prediction in the project</a:t>
            </a:r>
          </a:p>
          <a:p>
            <a:pPr marL="398463" lvl="2" indent="-171450">
              <a:spcBef>
                <a:spcPts val="1800"/>
              </a:spcBef>
              <a:buClr>
                <a:srgbClr val="DB091C"/>
              </a:buClr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25646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E6BED4-1306-1FF1-AE54-E0D68D42154F}"/>
              </a:ext>
            </a:extLst>
          </p:cNvPr>
          <p:cNvSpPr txBox="1"/>
          <p:nvPr/>
        </p:nvSpPr>
        <p:spPr>
          <a:xfrm>
            <a:off x="5305979" y="3768313"/>
            <a:ext cx="3661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Georgia Pro Light" panose="020B0604020202020204" pitchFamily="18" charset="0"/>
                <a:cs typeface="Arabic Typesetting" panose="020B0604020202020204" pitchFamily="66" charset="-78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658382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17878</TotalTime>
  <Words>473</Words>
  <Application>Microsoft Office PowerPoint</Application>
  <PresentationFormat>On-screen Show (16:9)</PresentationFormat>
  <Paragraphs>46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Wingdings</vt:lpstr>
      <vt:lpstr>Arial</vt:lpstr>
      <vt:lpstr>Georgia Pro Light</vt:lpstr>
      <vt:lpstr>Office Theme</vt:lpstr>
      <vt:lpstr>Predict Types of Mental Disorders &amp; Substance Dependence Using Machine Learning Method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Rensselaer Polytechnic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Trish Galvin</dc:creator>
  <cp:lastModifiedBy>Yifeng Qian</cp:lastModifiedBy>
  <cp:revision>130</cp:revision>
  <cp:lastPrinted>2018-06-01T14:13:22Z</cp:lastPrinted>
  <dcterms:created xsi:type="dcterms:W3CDTF">2015-02-27T15:34:19Z</dcterms:created>
  <dcterms:modified xsi:type="dcterms:W3CDTF">2023-04-24T19:02:23Z</dcterms:modified>
</cp:coreProperties>
</file>

<file path=docProps/thumbnail.jpeg>
</file>